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galin" charset="1" panose="00000500000000000000"/>
      <p:regular r:id="rId10"/>
    </p:embeddedFont>
    <p:embeddedFont>
      <p:font typeface="IBM Plex Sans" charset="1" panose="020B0503050203000203"/>
      <p:regular r:id="rId11"/>
    </p:embeddedFont>
    <p:embeddedFont>
      <p:font typeface="IBM Plex Sans Bold" charset="1" panose="020B0803050203000203"/>
      <p:regular r:id="rId12"/>
    </p:embeddedFont>
    <p:embeddedFont>
      <p:font typeface="IBM Plex Sans Italics" charset="1" panose="020B0503050203000203"/>
      <p:regular r:id="rId13"/>
    </p:embeddedFont>
    <p:embeddedFont>
      <p:font typeface="IBM Plex Sans Bold Italics" charset="1" panose="020B0803050203000203"/>
      <p:regular r:id="rId14"/>
    </p:embeddedFont>
    <p:embeddedFont>
      <p:font typeface="IBM Plex Sans Thin" charset="1" panose="020B0203050203000203"/>
      <p:regular r:id="rId15"/>
    </p:embeddedFont>
    <p:embeddedFont>
      <p:font typeface="IBM Plex Sans Thin Italics" charset="1" panose="020B0203050203000203"/>
      <p:regular r:id="rId16"/>
    </p:embeddedFont>
    <p:embeddedFont>
      <p:font typeface="IBM Plex Sans Medium" charset="1" panose="020B0603050203000203"/>
      <p:regular r:id="rId17"/>
    </p:embeddedFont>
    <p:embeddedFont>
      <p:font typeface="IBM Plex Sans Medium Italics" charset="1" panose="020B0603050203000203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Merriweather Sans" charset="1" panose="00000500000000000000"/>
      <p:regular r:id="rId25"/>
    </p:embeddedFont>
    <p:embeddedFont>
      <p:font typeface="Merriweather Sans Bold" charset="1" panose="00000800000000000000"/>
      <p:regular r:id="rId26"/>
    </p:embeddedFont>
    <p:embeddedFont>
      <p:font typeface="Merriweather Sans Italics" charset="1" panose="00000500000000000000"/>
      <p:regular r:id="rId27"/>
    </p:embeddedFont>
    <p:embeddedFont>
      <p:font typeface="Merriweather Sans Bold Italics" charset="1" panose="00000800000000000000"/>
      <p:regular r:id="rId28"/>
    </p:embeddedFont>
    <p:embeddedFont>
      <p:font typeface="Merriweather Sans Light" charset="1" panose="00000400000000000000"/>
      <p:regular r:id="rId29"/>
    </p:embeddedFont>
    <p:embeddedFont>
      <p:font typeface="Merriweather Sans Light Italics" charset="1" panose="00000400000000000000"/>
      <p:regular r:id="rId30"/>
    </p:embeddedFont>
    <p:embeddedFont>
      <p:font typeface="Merriweather Sans Ultra-Bold" charset="1" panose="00000900000000000000"/>
      <p:regular r:id="rId31"/>
    </p:embeddedFont>
    <p:embeddedFont>
      <p:font typeface="Merriweather Sans Ultra-Bold Italics" charset="1" panose="000009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6110287"/>
            <a:ext cx="10143392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477425"/>
            <a:ext cx="14773275" cy="432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79"/>
              </a:lnSpc>
            </a:pPr>
            <a:r>
              <a:rPr lang="en-US" sz="8199">
                <a:solidFill>
                  <a:srgbClr val="FF66C4"/>
                </a:solidFill>
                <a:latin typeface="Gagalin"/>
              </a:rPr>
              <a:t>STATE LEVEL ETHNICITY IDENTIFICATION USING HANDWRITTEN TEXT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99756" y="6824086"/>
            <a:ext cx="8799711" cy="271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66C4"/>
                </a:solidFill>
                <a:latin typeface="Canva Sans"/>
              </a:rPr>
              <a:t>Team Members: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BADIGINCHALA CHANDANA PRIYA (20BCS026)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LALAM DIVYA SRI (20BCS076)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RAVULA VEEKSHITH REDDY(20BCS111)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HARSHITA NG (20BCS055)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3372" y="1580947"/>
            <a:ext cx="9348210" cy="2793063"/>
          </a:xfrm>
          <a:custGeom>
            <a:avLst/>
            <a:gdLst/>
            <a:ahLst/>
            <a:cxnLst/>
            <a:rect r="r" b="b" t="t" l="l"/>
            <a:pathLst>
              <a:path h="2793063" w="9348210">
                <a:moveTo>
                  <a:pt x="0" y="0"/>
                </a:moveTo>
                <a:lnTo>
                  <a:pt x="9348209" y="0"/>
                </a:lnTo>
                <a:lnTo>
                  <a:pt x="9348209" y="2793063"/>
                </a:lnTo>
                <a:lnTo>
                  <a:pt x="0" y="279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34837" y="3407516"/>
            <a:ext cx="5587936" cy="5649750"/>
          </a:xfrm>
          <a:custGeom>
            <a:avLst/>
            <a:gdLst/>
            <a:ahLst/>
            <a:cxnLst/>
            <a:rect r="r" b="b" t="t" l="l"/>
            <a:pathLst>
              <a:path h="5649750" w="5587936">
                <a:moveTo>
                  <a:pt x="0" y="0"/>
                </a:moveTo>
                <a:lnTo>
                  <a:pt x="5587936" y="0"/>
                </a:lnTo>
                <a:lnTo>
                  <a:pt x="5587936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41169" y="108585"/>
            <a:ext cx="2415183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FF66C4"/>
                </a:solidFill>
                <a:latin typeface="Gagalin"/>
              </a:rPr>
              <a:t>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60264" y="4530090"/>
            <a:ext cx="438090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66C4"/>
                </a:solidFill>
                <a:latin typeface="Gagalin"/>
              </a:rPr>
              <a:t>Metrics of our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01581" y="2734274"/>
            <a:ext cx="6406324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66C4"/>
                </a:solidFill>
                <a:latin typeface="Gagalin"/>
              </a:rPr>
              <a:t>Classification of segmented words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55698">
            <a:off x="14345657" y="-1990139"/>
            <a:ext cx="4904888" cy="6988831"/>
          </a:xfrm>
          <a:custGeom>
            <a:avLst/>
            <a:gdLst/>
            <a:ahLst/>
            <a:cxnLst/>
            <a:rect r="r" b="b" t="t" l="l"/>
            <a:pathLst>
              <a:path h="6988831" w="4904888">
                <a:moveTo>
                  <a:pt x="0" y="0"/>
                </a:moveTo>
                <a:lnTo>
                  <a:pt x="4904889" y="0"/>
                </a:lnTo>
                <a:lnTo>
                  <a:pt x="4904889" y="6988831"/>
                </a:lnTo>
                <a:lnTo>
                  <a:pt x="0" y="698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53481" y="4875641"/>
            <a:ext cx="4904888" cy="6988831"/>
          </a:xfrm>
          <a:custGeom>
            <a:avLst/>
            <a:gdLst/>
            <a:ahLst/>
            <a:cxnLst/>
            <a:rect r="r" b="b" t="t" l="l"/>
            <a:pathLst>
              <a:path h="6988831" w="4904888">
                <a:moveTo>
                  <a:pt x="0" y="0"/>
                </a:moveTo>
                <a:lnTo>
                  <a:pt x="4904889" y="0"/>
                </a:lnTo>
                <a:lnTo>
                  <a:pt x="4904889" y="6988831"/>
                </a:lnTo>
                <a:lnTo>
                  <a:pt x="0" y="698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96934" y="923925"/>
            <a:ext cx="3342918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FF66C4"/>
                </a:solidFill>
                <a:latin typeface="Gagalin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8678" y="2119630"/>
            <a:ext cx="16990643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Performed preprocessing using  techniques like morphological operations and edge detection on handwritten document images.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Used Histogram of Oriented Gradients (HOG) for studying shapes of character components.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Used 10-fold cross validation procedure and SVM classifier.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We were able to identify the enthnicity of individual handwritten image with an accuracy of 67.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 application of handwritten text analysis for state-level ethnicity identification presents a promising avenue for forensic and security applications.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55698">
            <a:off x="14345657" y="-1990139"/>
            <a:ext cx="4904888" cy="6988831"/>
          </a:xfrm>
          <a:custGeom>
            <a:avLst/>
            <a:gdLst/>
            <a:ahLst/>
            <a:cxnLst/>
            <a:rect r="r" b="b" t="t" l="l"/>
            <a:pathLst>
              <a:path h="6988831" w="4904888">
                <a:moveTo>
                  <a:pt x="0" y="0"/>
                </a:moveTo>
                <a:lnTo>
                  <a:pt x="4904889" y="0"/>
                </a:lnTo>
                <a:lnTo>
                  <a:pt x="4904889" y="6988831"/>
                </a:lnTo>
                <a:lnTo>
                  <a:pt x="0" y="698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53481" y="4875641"/>
            <a:ext cx="4904888" cy="6988831"/>
          </a:xfrm>
          <a:custGeom>
            <a:avLst/>
            <a:gdLst/>
            <a:ahLst/>
            <a:cxnLst/>
            <a:rect r="r" b="b" t="t" l="l"/>
            <a:pathLst>
              <a:path h="6988831" w="4904888">
                <a:moveTo>
                  <a:pt x="0" y="0"/>
                </a:moveTo>
                <a:lnTo>
                  <a:pt x="4904889" y="0"/>
                </a:lnTo>
                <a:lnTo>
                  <a:pt x="4904889" y="6988831"/>
                </a:lnTo>
                <a:lnTo>
                  <a:pt x="0" y="698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7501" y="3556952"/>
            <a:ext cx="16230600" cy="372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59"/>
              </a:lnSpc>
            </a:pPr>
            <a:r>
              <a:rPr lang="en-US" sz="13899">
                <a:solidFill>
                  <a:srgbClr val="FF66C4"/>
                </a:solidFill>
                <a:latin typeface="Canva Sans"/>
              </a:rPr>
              <a:t>THANK YOU </a:t>
            </a:r>
          </a:p>
          <a:p>
            <a:pPr algn="ctr">
              <a:lnSpc>
                <a:spcPts val="993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880699" y="2978310"/>
            <a:ext cx="6492240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973869" y="4653064"/>
            <a:ext cx="6492240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973869" y="6440357"/>
            <a:ext cx="6492240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067039" y="8061743"/>
            <a:ext cx="6492240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-1795396" y="485387"/>
            <a:ext cx="12156619" cy="114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FF66C4"/>
                </a:solidFill>
                <a:latin typeface="Gagalin"/>
              </a:rPr>
              <a:t>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13724" y="1934456"/>
            <a:ext cx="491401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66C4"/>
                </a:solidFill>
                <a:latin typeface="Gagalin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94359" y="1437886"/>
            <a:ext cx="1519364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F66C4"/>
                </a:solidFill>
                <a:latin typeface="Merriweather Sans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06894" y="3609210"/>
            <a:ext cx="491401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66C4"/>
                </a:solidFill>
                <a:latin typeface="Gagalin"/>
              </a:rPr>
              <a:t>Data 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87529" y="3112640"/>
            <a:ext cx="1519364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F66C4"/>
                </a:solidFill>
                <a:latin typeface="Merriweather Sans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13724" y="5400776"/>
            <a:ext cx="491401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66C4"/>
                </a:solidFill>
                <a:latin typeface="Gagalin"/>
              </a:rPr>
              <a:t> METHODOLOGY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87529" y="4899934"/>
            <a:ext cx="1519364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F66C4"/>
                </a:solidFill>
                <a:latin typeface="Merriweather Sans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00064" y="7017890"/>
            <a:ext cx="491401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66C4"/>
                </a:solidFill>
                <a:latin typeface="Gagalin"/>
              </a:rPr>
              <a:t>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80699" y="6521320"/>
            <a:ext cx="1519364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F66C4"/>
                </a:solidFill>
                <a:latin typeface="Merriweather Sans Bol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06894" y="8809456"/>
            <a:ext cx="491401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66C4"/>
                </a:solidFill>
                <a:latin typeface="Gagalin"/>
              </a:rPr>
              <a:t>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80699" y="8308613"/>
            <a:ext cx="1519364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F66C4"/>
                </a:solidFill>
                <a:latin typeface="Merriweather Sans Bold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55698">
            <a:off x="14345657" y="-1990139"/>
            <a:ext cx="4904888" cy="6988831"/>
          </a:xfrm>
          <a:custGeom>
            <a:avLst/>
            <a:gdLst/>
            <a:ahLst/>
            <a:cxnLst/>
            <a:rect r="r" b="b" t="t" l="l"/>
            <a:pathLst>
              <a:path h="6988831" w="4904888">
                <a:moveTo>
                  <a:pt x="0" y="0"/>
                </a:moveTo>
                <a:lnTo>
                  <a:pt x="4904889" y="0"/>
                </a:lnTo>
                <a:lnTo>
                  <a:pt x="4904889" y="6988831"/>
                </a:lnTo>
                <a:lnTo>
                  <a:pt x="0" y="698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53481" y="4875641"/>
            <a:ext cx="4904888" cy="6988831"/>
          </a:xfrm>
          <a:custGeom>
            <a:avLst/>
            <a:gdLst/>
            <a:ahLst/>
            <a:cxnLst/>
            <a:rect r="r" b="b" t="t" l="l"/>
            <a:pathLst>
              <a:path h="6988831" w="4904888">
                <a:moveTo>
                  <a:pt x="0" y="0"/>
                </a:moveTo>
                <a:lnTo>
                  <a:pt x="4904889" y="0"/>
                </a:lnTo>
                <a:lnTo>
                  <a:pt x="4904889" y="6988831"/>
                </a:lnTo>
                <a:lnTo>
                  <a:pt x="0" y="698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29262" y="914400"/>
            <a:ext cx="4300637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59"/>
              </a:lnSpc>
            </a:pPr>
            <a:r>
              <a:rPr lang="en-US" sz="5899">
                <a:solidFill>
                  <a:srgbClr val="FF66C4"/>
                </a:solidFill>
                <a:latin typeface="Gagalin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59892"/>
            <a:ext cx="14948417" cy="568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Handwritten text analysis offers a unique perspective in providing insights into the cultural  analysis.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Developing  a methodology using Histogram of Oriented Gradients (HOG) for feature extraction that can accurately identify the ethnicity of individuals based on their handwriting patterns.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Addresses challenges faced by traditional biometric methods in adverse conditions.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Emphasizes the need for robust methods in the absence of constraints on age, gender, pen, paper, or writing style.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68469" y="516255"/>
            <a:ext cx="2792413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>
                <a:solidFill>
                  <a:srgbClr val="FF66C4"/>
                </a:solidFill>
                <a:latin typeface="Gagalin"/>
              </a:rPr>
              <a:t>DATA 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79975" y="2442674"/>
            <a:ext cx="15769401" cy="128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"/>
              </a:rPr>
              <a:t>Collected handwritten text images from five different states, with each state containing several images.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1975285" y="-544446"/>
            <a:ext cx="22792998" cy="14606009"/>
            <a:chOff x="0" y="0"/>
            <a:chExt cx="30390664" cy="19474679"/>
          </a:xfrm>
        </p:grpSpPr>
        <p:sp>
          <p:nvSpPr>
            <p:cNvPr name="Freeform 5" id="5"/>
            <p:cNvSpPr/>
            <p:nvPr/>
          </p:nvSpPr>
          <p:spPr>
            <a:xfrm flipH="false" flipV="false" rot="9055698">
              <a:off x="21998850" y="1001865"/>
              <a:ext cx="6539851" cy="9318441"/>
            </a:xfrm>
            <a:custGeom>
              <a:avLst/>
              <a:gdLst/>
              <a:ahLst/>
              <a:cxnLst/>
              <a:rect r="r" b="b" t="t" l="l"/>
              <a:pathLst>
                <a:path h="9318441" w="6539851">
                  <a:moveTo>
                    <a:pt x="0" y="0"/>
                  </a:moveTo>
                  <a:lnTo>
                    <a:pt x="6539852" y="0"/>
                  </a:lnTo>
                  <a:lnTo>
                    <a:pt x="6539852" y="9318441"/>
                  </a:lnTo>
                  <a:lnTo>
                    <a:pt x="0" y="9318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0156238"/>
              <a:ext cx="6539851" cy="9318441"/>
            </a:xfrm>
            <a:custGeom>
              <a:avLst/>
              <a:gdLst/>
              <a:ahLst/>
              <a:cxnLst/>
              <a:rect r="r" b="b" t="t" l="l"/>
              <a:pathLst>
                <a:path h="9318441" w="6539851">
                  <a:moveTo>
                    <a:pt x="0" y="0"/>
                  </a:moveTo>
                  <a:lnTo>
                    <a:pt x="6539851" y="0"/>
                  </a:lnTo>
                  <a:lnTo>
                    <a:pt x="6539851" y="9318441"/>
                  </a:lnTo>
                  <a:lnTo>
                    <a:pt x="0" y="9318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269926" y="6302775"/>
              <a:ext cx="3631902" cy="4051573"/>
            </a:xfrm>
            <a:custGeom>
              <a:avLst/>
              <a:gdLst/>
              <a:ahLst/>
              <a:cxnLst/>
              <a:rect r="r" b="b" t="t" l="l"/>
              <a:pathLst>
                <a:path h="4051573" w="3631902">
                  <a:moveTo>
                    <a:pt x="0" y="0"/>
                  </a:moveTo>
                  <a:lnTo>
                    <a:pt x="3631901" y="0"/>
                  </a:lnTo>
                  <a:lnTo>
                    <a:pt x="3631901" y="4051572"/>
                  </a:lnTo>
                  <a:lnTo>
                    <a:pt x="0" y="4051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9214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498216" y="6302775"/>
              <a:ext cx="4241152" cy="4051573"/>
            </a:xfrm>
            <a:custGeom>
              <a:avLst/>
              <a:gdLst/>
              <a:ahLst/>
              <a:cxnLst/>
              <a:rect r="r" b="b" t="t" l="l"/>
              <a:pathLst>
                <a:path h="4051573" w="4241152">
                  <a:moveTo>
                    <a:pt x="0" y="0"/>
                  </a:moveTo>
                  <a:lnTo>
                    <a:pt x="4241152" y="0"/>
                  </a:lnTo>
                  <a:lnTo>
                    <a:pt x="4241152" y="4051572"/>
                  </a:lnTo>
                  <a:lnTo>
                    <a:pt x="0" y="4051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9264" b="-921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972156" y="6302775"/>
              <a:ext cx="4580183" cy="4051573"/>
            </a:xfrm>
            <a:custGeom>
              <a:avLst/>
              <a:gdLst/>
              <a:ahLst/>
              <a:cxnLst/>
              <a:rect r="r" b="b" t="t" l="l"/>
              <a:pathLst>
                <a:path h="4051573" w="4580183">
                  <a:moveTo>
                    <a:pt x="0" y="0"/>
                  </a:moveTo>
                  <a:lnTo>
                    <a:pt x="4580183" y="0"/>
                  </a:lnTo>
                  <a:lnTo>
                    <a:pt x="4580183" y="4051572"/>
                  </a:lnTo>
                  <a:lnTo>
                    <a:pt x="0" y="4051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689" b="-1223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780939" y="6302775"/>
              <a:ext cx="4786863" cy="4051573"/>
            </a:xfrm>
            <a:custGeom>
              <a:avLst/>
              <a:gdLst/>
              <a:ahLst/>
              <a:cxnLst/>
              <a:rect r="r" b="b" t="t" l="l"/>
              <a:pathLst>
                <a:path h="4051573" w="4786863">
                  <a:moveTo>
                    <a:pt x="0" y="0"/>
                  </a:moveTo>
                  <a:lnTo>
                    <a:pt x="4786863" y="0"/>
                  </a:lnTo>
                  <a:lnTo>
                    <a:pt x="4786863" y="4051572"/>
                  </a:lnTo>
                  <a:lnTo>
                    <a:pt x="0" y="4051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3232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1984644" y="6286570"/>
              <a:ext cx="4468323" cy="4067777"/>
            </a:xfrm>
            <a:custGeom>
              <a:avLst/>
              <a:gdLst/>
              <a:ahLst/>
              <a:cxnLst/>
              <a:rect r="r" b="b" t="t" l="l"/>
              <a:pathLst>
                <a:path h="4067777" w="4468323">
                  <a:moveTo>
                    <a:pt x="0" y="0"/>
                  </a:moveTo>
                  <a:lnTo>
                    <a:pt x="4468323" y="0"/>
                  </a:lnTo>
                  <a:lnTo>
                    <a:pt x="4468323" y="4067777"/>
                  </a:lnTo>
                  <a:lnTo>
                    <a:pt x="0" y="4067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17956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4142974" y="10932915"/>
              <a:ext cx="2055019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Gagalin"/>
                </a:rPr>
                <a:t>ANdhra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8013741" y="10932915"/>
              <a:ext cx="196977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Gagalin"/>
                </a:rPr>
                <a:t>kerala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201699" y="10932915"/>
              <a:ext cx="1714818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Gagalin"/>
                </a:rPr>
                <a:t>odissa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090531" y="10932915"/>
              <a:ext cx="2812733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Gagalin"/>
                </a:rPr>
                <a:t>tamilnadu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3080736" y="10932915"/>
              <a:ext cx="307848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Gagalin"/>
                </a:rPr>
                <a:t>karnataka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4012" y="5829263"/>
            <a:ext cx="3541996" cy="4285378"/>
          </a:xfrm>
          <a:custGeom>
            <a:avLst/>
            <a:gdLst/>
            <a:ahLst/>
            <a:cxnLst/>
            <a:rect r="r" b="b" t="t" l="l"/>
            <a:pathLst>
              <a:path h="4285378" w="3541996">
                <a:moveTo>
                  <a:pt x="0" y="0"/>
                </a:moveTo>
                <a:lnTo>
                  <a:pt x="3541996" y="0"/>
                </a:lnTo>
                <a:lnTo>
                  <a:pt x="3541996" y="4285379"/>
                </a:lnTo>
                <a:lnTo>
                  <a:pt x="0" y="428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5324" y="5802068"/>
            <a:ext cx="3666544" cy="4471334"/>
          </a:xfrm>
          <a:custGeom>
            <a:avLst/>
            <a:gdLst/>
            <a:ahLst/>
            <a:cxnLst/>
            <a:rect r="r" b="b" t="t" l="l"/>
            <a:pathLst>
              <a:path h="4471334" w="3666544">
                <a:moveTo>
                  <a:pt x="0" y="0"/>
                </a:moveTo>
                <a:lnTo>
                  <a:pt x="3666544" y="0"/>
                </a:lnTo>
                <a:lnTo>
                  <a:pt x="3666544" y="4471335"/>
                </a:lnTo>
                <a:lnTo>
                  <a:pt x="0" y="4471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21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81184" y="5736285"/>
            <a:ext cx="3776354" cy="4312573"/>
          </a:xfrm>
          <a:custGeom>
            <a:avLst/>
            <a:gdLst/>
            <a:ahLst/>
            <a:cxnLst/>
            <a:rect r="r" b="b" t="t" l="l"/>
            <a:pathLst>
              <a:path h="4312573" w="3776354">
                <a:moveTo>
                  <a:pt x="0" y="0"/>
                </a:moveTo>
                <a:lnTo>
                  <a:pt x="3776354" y="0"/>
                </a:lnTo>
                <a:lnTo>
                  <a:pt x="3776354" y="4312574"/>
                </a:lnTo>
                <a:lnTo>
                  <a:pt x="0" y="4312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30016" y="347333"/>
            <a:ext cx="3974544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>
                <a:solidFill>
                  <a:srgbClr val="FF66C4"/>
                </a:solidFill>
                <a:latin typeface="Gagalin"/>
              </a:rPr>
              <a:t>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9236" y="1219823"/>
            <a:ext cx="10399360" cy="442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0"/>
              </a:lnSpc>
            </a:pPr>
          </a:p>
          <a:p>
            <a:pPr>
              <a:lnSpc>
                <a:spcPts val="4715"/>
              </a:lnSpc>
            </a:pPr>
            <a:r>
              <a:rPr lang="en-US" sz="3368">
                <a:solidFill>
                  <a:srgbClr val="FF66C4"/>
                </a:solidFill>
                <a:latin typeface="Canva Sans"/>
              </a:rPr>
              <a:t>Preprocessing :</a:t>
            </a:r>
          </a:p>
          <a:p>
            <a:pPr algn="l" marL="619319" indent="-309660" lvl="1">
              <a:lnSpc>
                <a:spcPts val="4015"/>
              </a:lnSpc>
              <a:buFont typeface="Arial"/>
              <a:buChar char="•"/>
            </a:pPr>
            <a:r>
              <a:rPr lang="en-US" sz="2868">
                <a:solidFill>
                  <a:srgbClr val="FFFFFF"/>
                </a:solidFill>
                <a:latin typeface="Canva Sans"/>
              </a:rPr>
              <a:t>Convert image to Grayscale</a:t>
            </a:r>
          </a:p>
          <a:p>
            <a:pPr marL="619319" indent="-309660" lvl="1">
              <a:lnSpc>
                <a:spcPts val="4015"/>
              </a:lnSpc>
              <a:buFont typeface="Arial"/>
              <a:buChar char="•"/>
            </a:pPr>
            <a:r>
              <a:rPr lang="en-US" sz="2868">
                <a:solidFill>
                  <a:srgbClr val="FFFFFF"/>
                </a:solidFill>
                <a:latin typeface="Canva Sans"/>
              </a:rPr>
              <a:t>Dilation</a:t>
            </a:r>
          </a:p>
          <a:p>
            <a:pPr marL="619319" indent="-309660" lvl="1">
              <a:lnSpc>
                <a:spcPts val="4015"/>
              </a:lnSpc>
              <a:buFont typeface="Arial"/>
              <a:buChar char="•"/>
            </a:pPr>
            <a:r>
              <a:rPr lang="en-US" sz="2868">
                <a:solidFill>
                  <a:srgbClr val="FFFFFF"/>
                </a:solidFill>
                <a:latin typeface="Canva Sans"/>
              </a:rPr>
              <a:t>Contour Detection for Line Segmentation</a:t>
            </a:r>
          </a:p>
          <a:p>
            <a:pPr marL="619319" indent="-309660" lvl="1">
              <a:lnSpc>
                <a:spcPts val="4015"/>
              </a:lnSpc>
              <a:buFont typeface="Arial"/>
              <a:buChar char="•"/>
            </a:pPr>
            <a:r>
              <a:rPr lang="en-US" sz="2868">
                <a:solidFill>
                  <a:srgbClr val="FFFFFF"/>
                </a:solidFill>
                <a:latin typeface="Canva Sans"/>
              </a:rPr>
              <a:t>Bounding Box for Segmentation</a:t>
            </a:r>
          </a:p>
          <a:p>
            <a:pPr marL="619319" indent="-309660" lvl="1">
              <a:lnSpc>
                <a:spcPts val="4015"/>
              </a:lnSpc>
              <a:buFont typeface="Arial"/>
              <a:buChar char="•"/>
            </a:pPr>
            <a:r>
              <a:rPr lang="en-US" sz="2868">
                <a:solidFill>
                  <a:srgbClr val="FFFFFF"/>
                </a:solidFill>
                <a:latin typeface="Canva Sans"/>
              </a:rPr>
              <a:t>Apply Canny edge detection on each extracted word .</a:t>
            </a:r>
          </a:p>
          <a:p>
            <a:pPr>
              <a:lnSpc>
                <a:spcPts val="4015"/>
              </a:lnSpc>
            </a:pPr>
          </a:p>
          <a:p>
            <a:pPr algn="ctr">
              <a:lnSpc>
                <a:spcPts val="326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567" y="5829263"/>
            <a:ext cx="3841489" cy="4285378"/>
          </a:xfrm>
          <a:custGeom>
            <a:avLst/>
            <a:gdLst/>
            <a:ahLst/>
            <a:cxnLst/>
            <a:rect r="r" b="b" t="t" l="l"/>
            <a:pathLst>
              <a:path h="4285378" w="3841489">
                <a:moveTo>
                  <a:pt x="0" y="0"/>
                </a:moveTo>
                <a:lnTo>
                  <a:pt x="3841489" y="0"/>
                </a:lnTo>
                <a:lnTo>
                  <a:pt x="3841489" y="4285379"/>
                </a:lnTo>
                <a:lnTo>
                  <a:pt x="0" y="4285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21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28619" y="3824039"/>
            <a:ext cx="4563439" cy="2638921"/>
          </a:xfrm>
          <a:custGeom>
            <a:avLst/>
            <a:gdLst/>
            <a:ahLst/>
            <a:cxnLst/>
            <a:rect r="r" b="b" t="t" l="l"/>
            <a:pathLst>
              <a:path h="2638921" w="4563439">
                <a:moveTo>
                  <a:pt x="0" y="0"/>
                </a:moveTo>
                <a:lnTo>
                  <a:pt x="4563439" y="0"/>
                </a:lnTo>
                <a:lnTo>
                  <a:pt x="4563439" y="2638922"/>
                </a:lnTo>
                <a:lnTo>
                  <a:pt x="0" y="2638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8435" y="3824039"/>
            <a:ext cx="4411130" cy="2617130"/>
          </a:xfrm>
          <a:custGeom>
            <a:avLst/>
            <a:gdLst/>
            <a:ahLst/>
            <a:cxnLst/>
            <a:rect r="r" b="b" t="t" l="l"/>
            <a:pathLst>
              <a:path h="2617130" w="4411130">
                <a:moveTo>
                  <a:pt x="0" y="0"/>
                </a:moveTo>
                <a:lnTo>
                  <a:pt x="4411130" y="0"/>
                </a:lnTo>
                <a:lnTo>
                  <a:pt x="4411130" y="2617130"/>
                </a:lnTo>
                <a:lnTo>
                  <a:pt x="0" y="2617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8411" y="3717612"/>
            <a:ext cx="4773708" cy="2723558"/>
          </a:xfrm>
          <a:custGeom>
            <a:avLst/>
            <a:gdLst/>
            <a:ahLst/>
            <a:cxnLst/>
            <a:rect r="r" b="b" t="t" l="l"/>
            <a:pathLst>
              <a:path h="2723558" w="4773708">
                <a:moveTo>
                  <a:pt x="0" y="0"/>
                </a:moveTo>
                <a:lnTo>
                  <a:pt x="4773708" y="0"/>
                </a:lnTo>
                <a:lnTo>
                  <a:pt x="4773708" y="2723557"/>
                </a:lnTo>
                <a:lnTo>
                  <a:pt x="0" y="2723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349565" y="5132604"/>
            <a:ext cx="1879054" cy="1089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5502119" y="5079390"/>
            <a:ext cx="1436316" cy="532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4646" y="0"/>
            <a:ext cx="18138707" cy="12168429"/>
          </a:xfrm>
          <a:custGeom>
            <a:avLst/>
            <a:gdLst/>
            <a:ahLst/>
            <a:cxnLst/>
            <a:rect r="r" b="b" t="t" l="l"/>
            <a:pathLst>
              <a:path h="12168429" w="18138707">
                <a:moveTo>
                  <a:pt x="0" y="0"/>
                </a:moveTo>
                <a:lnTo>
                  <a:pt x="18138708" y="0"/>
                </a:lnTo>
                <a:lnTo>
                  <a:pt x="18138708" y="12168429"/>
                </a:lnTo>
                <a:lnTo>
                  <a:pt x="0" y="1216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293" y="6746718"/>
            <a:ext cx="5931944" cy="74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8"/>
              </a:lnSpc>
              <a:spcBef>
                <a:spcPct val="0"/>
              </a:spcBef>
            </a:pPr>
            <a:r>
              <a:rPr lang="en-US" sz="2148">
                <a:solidFill>
                  <a:srgbClr val="FFFFFF"/>
                </a:solidFill>
                <a:latin typeface="IBM Plex Sans Bold"/>
              </a:rPr>
              <a:t>Extraction of Word through bounding box segment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2937" y="6740529"/>
            <a:ext cx="524212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IBM Plex Sans Bold"/>
              </a:rPr>
              <a:t>Dilation and binarization of extracted word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28619" y="6740529"/>
            <a:ext cx="4563439" cy="37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IBM Plex Sans Bold"/>
              </a:rPr>
              <a:t>Canny edge image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55698">
            <a:off x="14345657" y="-1990139"/>
            <a:ext cx="4904888" cy="6988831"/>
          </a:xfrm>
          <a:custGeom>
            <a:avLst/>
            <a:gdLst/>
            <a:ahLst/>
            <a:cxnLst/>
            <a:rect r="r" b="b" t="t" l="l"/>
            <a:pathLst>
              <a:path h="6988831" w="4904888">
                <a:moveTo>
                  <a:pt x="0" y="0"/>
                </a:moveTo>
                <a:lnTo>
                  <a:pt x="4904889" y="0"/>
                </a:lnTo>
                <a:lnTo>
                  <a:pt x="4904889" y="6988831"/>
                </a:lnTo>
                <a:lnTo>
                  <a:pt x="0" y="698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53481" y="4875641"/>
            <a:ext cx="4904888" cy="6988831"/>
          </a:xfrm>
          <a:custGeom>
            <a:avLst/>
            <a:gdLst/>
            <a:ahLst/>
            <a:cxnLst/>
            <a:rect r="r" b="b" t="t" l="l"/>
            <a:pathLst>
              <a:path h="6988831" w="4904888">
                <a:moveTo>
                  <a:pt x="0" y="0"/>
                </a:moveTo>
                <a:lnTo>
                  <a:pt x="4904889" y="0"/>
                </a:lnTo>
                <a:lnTo>
                  <a:pt x="4904889" y="6988831"/>
                </a:lnTo>
                <a:lnTo>
                  <a:pt x="0" y="698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5634" y="522310"/>
            <a:ext cx="17096733" cy="1008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2"/>
              </a:lnSpc>
            </a:pPr>
          </a:p>
          <a:p>
            <a:pPr algn="ctr">
              <a:lnSpc>
                <a:spcPts val="5042"/>
              </a:lnSpc>
            </a:pPr>
            <a:r>
              <a:rPr lang="en-US" sz="3601">
                <a:solidFill>
                  <a:srgbClr val="FF66C4"/>
                </a:solidFill>
                <a:latin typeface="Gagalin"/>
              </a:rPr>
              <a:t>Histogram of Oriented Gradients (HOG) for Feature Extraction:</a:t>
            </a:r>
          </a:p>
          <a:p>
            <a:pPr algn="ctr">
              <a:lnSpc>
                <a:spcPts val="5042"/>
              </a:lnSpc>
            </a:pPr>
            <a:r>
              <a:rPr lang="en-US" sz="3601">
                <a:solidFill>
                  <a:srgbClr val="FFFFFF"/>
                </a:solidFill>
                <a:latin typeface="Canva Sans"/>
              </a:rPr>
              <a:t> </a:t>
            </a:r>
          </a:p>
          <a:p>
            <a:pPr marL="648072" indent="-324036" lvl="1">
              <a:lnSpc>
                <a:spcPts val="375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</a:rPr>
              <a:t>The technique counts occurrences of gradient orientation in the localized portion of an image.</a:t>
            </a:r>
          </a:p>
          <a:p>
            <a:pPr>
              <a:lnSpc>
                <a:spcPts val="1752"/>
              </a:lnSpc>
            </a:pPr>
          </a:p>
          <a:p>
            <a:pPr marL="648072" indent="-324036" lvl="1">
              <a:lnSpc>
                <a:spcPts val="375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</a:rPr>
              <a:t>It uses Sobel operators to obtain gradient magnitude and direction of pixels. Operators are used both in horizontal and vertical direction.</a:t>
            </a:r>
          </a:p>
          <a:p>
            <a:pPr>
              <a:lnSpc>
                <a:spcPts val="2377"/>
              </a:lnSpc>
            </a:pPr>
          </a:p>
          <a:p>
            <a:pPr marL="648072" indent="-324036" lvl="1">
              <a:lnSpc>
                <a:spcPts val="375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</a:rPr>
              <a:t>T</a:t>
            </a:r>
            <a:r>
              <a:rPr lang="en-US" sz="3001">
                <a:solidFill>
                  <a:srgbClr val="FFFFFF"/>
                </a:solidFill>
                <a:latin typeface="Canva Sans"/>
              </a:rPr>
              <a:t>he image gets divided into small cells and the common size of cell is 8*8 pixels. </a:t>
            </a:r>
          </a:p>
          <a:p>
            <a:pPr>
              <a:lnSpc>
                <a:spcPts val="2377"/>
              </a:lnSpc>
            </a:pPr>
          </a:p>
          <a:p>
            <a:pPr marL="648072" indent="-324036" lvl="1">
              <a:lnSpc>
                <a:spcPts val="375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</a:rPr>
              <a:t>Each pixel in the cell are divided into there own orientation bins ( 9 bins). </a:t>
            </a:r>
          </a:p>
          <a:p>
            <a:pPr>
              <a:lnSpc>
                <a:spcPts val="2877"/>
              </a:lnSpc>
            </a:pPr>
          </a:p>
          <a:p>
            <a:pPr marL="648072" indent="-324036" lvl="1">
              <a:lnSpc>
                <a:spcPts val="375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</a:rPr>
              <a:t>Normalize the histograms in each block to improve invariance to changes in illumination and contrast.</a:t>
            </a:r>
          </a:p>
          <a:p>
            <a:pPr>
              <a:lnSpc>
                <a:spcPts val="2127"/>
              </a:lnSpc>
            </a:pPr>
          </a:p>
          <a:p>
            <a:pPr marL="648072" indent="-324036" lvl="1">
              <a:lnSpc>
                <a:spcPts val="375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</a:rPr>
              <a:t>Combine adjacent cells into larger blocks to capture spatial information and improve feature robustness.</a:t>
            </a:r>
          </a:p>
          <a:p>
            <a:pPr>
              <a:lnSpc>
                <a:spcPts val="1752"/>
              </a:lnSpc>
            </a:pPr>
          </a:p>
          <a:p>
            <a:pPr marL="648072" indent="-324036" lvl="1">
              <a:lnSpc>
                <a:spcPts val="375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</a:rPr>
              <a:t>Then the blocks are concatenated to form feature vector representing the whole image.</a:t>
            </a:r>
          </a:p>
          <a:p>
            <a:pPr>
              <a:lnSpc>
                <a:spcPts val="4762"/>
              </a:lnSpc>
            </a:pPr>
          </a:p>
          <a:p>
            <a:pPr>
              <a:lnSpc>
                <a:spcPts val="3502"/>
              </a:lnSpc>
            </a:pPr>
          </a:p>
          <a:p>
            <a:pPr algn="ctr">
              <a:lnSpc>
                <a:spcPts val="350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55698">
            <a:off x="14345657" y="-1990139"/>
            <a:ext cx="4904888" cy="6988831"/>
          </a:xfrm>
          <a:custGeom>
            <a:avLst/>
            <a:gdLst/>
            <a:ahLst/>
            <a:cxnLst/>
            <a:rect r="r" b="b" t="t" l="l"/>
            <a:pathLst>
              <a:path h="6988831" w="4904888">
                <a:moveTo>
                  <a:pt x="0" y="0"/>
                </a:moveTo>
                <a:lnTo>
                  <a:pt x="4904889" y="0"/>
                </a:lnTo>
                <a:lnTo>
                  <a:pt x="4904889" y="6988831"/>
                </a:lnTo>
                <a:lnTo>
                  <a:pt x="0" y="698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53481" y="4875641"/>
            <a:ext cx="4904888" cy="6988831"/>
          </a:xfrm>
          <a:custGeom>
            <a:avLst/>
            <a:gdLst/>
            <a:ahLst/>
            <a:cxnLst/>
            <a:rect r="r" b="b" t="t" l="l"/>
            <a:pathLst>
              <a:path h="6988831" w="4904888">
                <a:moveTo>
                  <a:pt x="0" y="0"/>
                </a:moveTo>
                <a:lnTo>
                  <a:pt x="4904889" y="0"/>
                </a:lnTo>
                <a:lnTo>
                  <a:pt x="4904889" y="6988831"/>
                </a:lnTo>
                <a:lnTo>
                  <a:pt x="0" y="698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64780" y="2105789"/>
            <a:ext cx="15958440" cy="591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9"/>
              </a:lnSpc>
            </a:pPr>
          </a:p>
          <a:p>
            <a:pPr>
              <a:lnSpc>
                <a:spcPts val="4706"/>
              </a:lnSpc>
            </a:pPr>
            <a:r>
              <a:rPr lang="en-US" sz="3361">
                <a:solidFill>
                  <a:srgbClr val="FF66C4"/>
                </a:solidFill>
                <a:latin typeface="Canva Sans"/>
              </a:rPr>
              <a:t>Training and Testing:</a:t>
            </a:r>
            <a:r>
              <a:rPr lang="en-US" sz="3361">
                <a:solidFill>
                  <a:srgbClr val="FFFFFF"/>
                </a:solidFill>
                <a:latin typeface="Canva Sans"/>
              </a:rPr>
              <a:t> </a:t>
            </a:r>
          </a:p>
          <a:p>
            <a:pPr>
              <a:lnSpc>
                <a:spcPts val="4706"/>
              </a:lnSpc>
            </a:pPr>
          </a:p>
          <a:p>
            <a:pPr marL="685532" indent="-342766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Canva Sans"/>
              </a:rPr>
              <a:t>We used</a:t>
            </a:r>
            <a:r>
              <a:rPr lang="en-US" sz="3175">
                <a:solidFill>
                  <a:srgbClr val="FFFFFF"/>
                </a:solidFill>
                <a:latin typeface="Canva Sans"/>
              </a:rPr>
              <a:t> 10-fold cross validation and SVM classifier for training and testing.</a:t>
            </a:r>
          </a:p>
          <a:p>
            <a:pPr marL="685532" indent="-342766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Canva Sans"/>
              </a:rPr>
              <a:t>For each fold in the cross-validation, the SVM classifier is trained and evaluated on the data.</a:t>
            </a:r>
          </a:p>
          <a:p>
            <a:pPr marL="685532" indent="-342766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Canva Sans"/>
              </a:rPr>
              <a:t>Training data - 80% and Test data- 20%</a:t>
            </a:r>
          </a:p>
          <a:p>
            <a:pPr marL="685532" indent="-342766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Canva Sans"/>
              </a:rPr>
              <a:t>The accuracy for each fold and mean accuracy across all folds is calculated.</a:t>
            </a:r>
          </a:p>
          <a:p>
            <a:pPr marL="685532" indent="-342766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Canva Sans"/>
              </a:rPr>
              <a:t>SVM classifier is trained on the entire dataset (X and y) and returned, along with the mean accuracy.</a:t>
            </a:r>
          </a:p>
          <a:p>
            <a:pPr algn="ctr">
              <a:lnSpc>
                <a:spcPts val="326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10260" y="942975"/>
            <a:ext cx="4082296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66C4"/>
                </a:solidFill>
                <a:latin typeface="Gagalin"/>
              </a:rPr>
              <a:t>Classifier model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2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3540" y="3669031"/>
            <a:ext cx="7995760" cy="5589269"/>
          </a:xfrm>
          <a:custGeom>
            <a:avLst/>
            <a:gdLst/>
            <a:ahLst/>
            <a:cxnLst/>
            <a:rect r="r" b="b" t="t" l="l"/>
            <a:pathLst>
              <a:path h="5589269" w="7995760">
                <a:moveTo>
                  <a:pt x="0" y="0"/>
                </a:moveTo>
                <a:lnTo>
                  <a:pt x="7995760" y="0"/>
                </a:lnTo>
                <a:lnTo>
                  <a:pt x="7995760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7860" y="895361"/>
            <a:ext cx="8362334" cy="4986162"/>
          </a:xfrm>
          <a:custGeom>
            <a:avLst/>
            <a:gdLst/>
            <a:ahLst/>
            <a:cxnLst/>
            <a:rect r="r" b="b" t="t" l="l"/>
            <a:pathLst>
              <a:path h="4986162" w="8362334">
                <a:moveTo>
                  <a:pt x="0" y="0"/>
                </a:moveTo>
                <a:lnTo>
                  <a:pt x="8362335" y="0"/>
                </a:lnTo>
                <a:lnTo>
                  <a:pt x="8362335" y="4986162"/>
                </a:lnTo>
                <a:lnTo>
                  <a:pt x="0" y="4986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7594" y="6396991"/>
            <a:ext cx="674286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66C4"/>
                </a:solidFill>
                <a:latin typeface="Gagalin"/>
              </a:rPr>
              <a:t>HOG feature extraction values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46488" y="2775032"/>
            <a:ext cx="381726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66C4"/>
                </a:solidFill>
                <a:latin typeface="Gagalin"/>
              </a:rPr>
              <a:t>First 5 hog values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DAF_i3Vyz7Q</dc:identifier>
  <dcterms:modified xsi:type="dcterms:W3CDTF">2011-08-01T06:04:30Z</dcterms:modified>
  <cp:revision>1</cp:revision>
  <dc:title>finalmajor</dc:title>
</cp:coreProperties>
</file>